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80" r:id="rId6"/>
    <p:sldId id="281" r:id="rId7"/>
    <p:sldId id="260" r:id="rId8"/>
    <p:sldId id="261" r:id="rId9"/>
    <p:sldId id="262" r:id="rId10"/>
    <p:sldId id="265" r:id="rId11"/>
    <p:sldId id="266" r:id="rId12"/>
    <p:sldId id="267" r:id="rId13"/>
    <p:sldId id="269" r:id="rId14"/>
    <p:sldId id="270" r:id="rId15"/>
    <p:sldId id="271" r:id="rId16"/>
    <p:sldId id="279" r:id="rId17"/>
    <p:sldId id="277" r:id="rId18"/>
    <p:sldId id="278" r:id="rId19"/>
    <p:sldId id="272" r:id="rId20"/>
    <p:sldId id="273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2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07924726314268"/>
          <c:y val="5.7605017612156494E-2"/>
          <c:w val="0.81061890261777381"/>
          <c:h val="0.76559275705640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095109623755202E-3"/>
                  <c:y val="-4.87210718635810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CE-4ECE-AD44-24AB909B4EEB}"/>
                </c:ext>
              </c:extLst>
            </c:dLbl>
            <c:dLbl>
              <c:idx val="1"/>
              <c:layout>
                <c:manualLayout>
                  <c:x val="-2.21606661089081E-2"/>
                  <c:y val="-9.74421437271619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CE-4ECE-AD44-24AB909B4EEB}"/>
                </c:ext>
              </c:extLst>
            </c:dLbl>
            <c:dLbl>
              <c:idx val="2"/>
              <c:layout>
                <c:manualLayout>
                  <c:x val="-2.6592799330689827E-2"/>
                  <c:y val="-1.21802679658953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CE-4ECE-AD44-24AB909B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3"/>
                <c:pt idx="0">
                  <c:v>FUNDEB</c:v>
                </c:pt>
                <c:pt idx="1">
                  <c:v>FPM</c:v>
                </c:pt>
                <c:pt idx="2">
                  <c:v>ICMS</c:v>
                </c:pt>
              </c:strCache>
            </c:strRef>
          </c:cat>
          <c:val>
            <c:numRef>
              <c:f>Planilha1!$B$2:$B$5</c:f>
              <c:numCache>
                <c:formatCode>_ "R$"\ * #,##0.00_ ;_ "R$"\ * \-#,##0.00_ ;_ "R$"\ * "-"??_ ;_ @_ </c:formatCode>
                <c:ptCount val="4"/>
                <c:pt idx="0">
                  <c:v>16064472.810000001</c:v>
                </c:pt>
                <c:pt idx="1">
                  <c:v>12138707.050000001</c:v>
                </c:pt>
                <c:pt idx="2">
                  <c:v>7770424.96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E-4ECE-AD44-24AB909B4EE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3927770154111949E-2"/>
                  <c:y val="-2.86674596983983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CE-4ECE-AD44-24AB909B4EEB}"/>
                </c:ext>
              </c:extLst>
            </c:dLbl>
            <c:dLbl>
              <c:idx val="1"/>
              <c:layout>
                <c:manualLayout>
                  <c:x val="3.8411821255440598E-2"/>
                  <c:y val="-5.11571254567600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CE-4ECE-AD44-24AB909B4EEB}"/>
                </c:ext>
              </c:extLst>
            </c:dLbl>
            <c:dLbl>
              <c:idx val="2"/>
              <c:layout>
                <c:manualLayout>
                  <c:x val="2.9547554811876382E-3"/>
                  <c:y val="-5.8465286236297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CE-4ECE-AD44-24AB909B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3"/>
                <c:pt idx="0">
                  <c:v>FUNDEB</c:v>
                </c:pt>
                <c:pt idx="1">
                  <c:v>FPM</c:v>
                </c:pt>
                <c:pt idx="2">
                  <c:v>ICMS</c:v>
                </c:pt>
              </c:strCache>
            </c:strRef>
          </c:cat>
          <c:val>
            <c:numRef>
              <c:f>Planilha1!$C$2:$C$5</c:f>
              <c:numCache>
                <c:formatCode>_ "R$"\ * #,##0.00_ ;_ "R$"\ * \-#,##0.00_ ;_ "R$"\ * "-"??_ ;_ @_ </c:formatCode>
                <c:ptCount val="4"/>
                <c:pt idx="0">
                  <c:v>20018814.440000001</c:v>
                </c:pt>
                <c:pt idx="1">
                  <c:v>16567311.77</c:v>
                </c:pt>
                <c:pt idx="2">
                  <c:v>9117652.8300000001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1CE-4ECE-AD44-24AB909B4E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6456575"/>
        <c:axId val="976465727"/>
      </c:barChart>
      <c:catAx>
        <c:axId val="976456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6465727"/>
        <c:crosses val="autoZero"/>
        <c:auto val="1"/>
        <c:lblAlgn val="ctr"/>
        <c:lblOffset val="100"/>
        <c:noMultiLvlLbl val="0"/>
      </c:catAx>
      <c:valAx>
        <c:axId val="976465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_ &quot;R$&quot;\ * #,##0.00_ ;_ &quot;R$&quot;\ * \-#,##0.00_ ;_ &quot;R$&quot;\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6456575"/>
        <c:crosses val="autoZero"/>
        <c:crossBetween val="between"/>
        <c:minorUnit val="20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04249505481091"/>
          <c:y val="7.02534222399986E-2"/>
          <c:w val="0.81061890261777381"/>
          <c:h val="0.765592757056403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9095109623755202E-3"/>
                  <c:y val="-4.87210718635810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CE-4ECE-AD44-24AB909B4EEB}"/>
                </c:ext>
              </c:extLst>
            </c:dLbl>
            <c:dLbl>
              <c:idx val="1"/>
              <c:layout>
                <c:manualLayout>
                  <c:x val="-2.21606661089081E-2"/>
                  <c:y val="-9.74421437271619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CE-4ECE-AD44-24AB909B4EEB}"/>
                </c:ext>
              </c:extLst>
            </c:dLbl>
            <c:dLbl>
              <c:idx val="2"/>
              <c:layout>
                <c:manualLayout>
                  <c:x val="-2.6592799330689827E-2"/>
                  <c:y val="-1.21802679658953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CE-4ECE-AD44-24AB909B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3"/>
                <c:pt idx="0">
                  <c:v>IPTU</c:v>
                </c:pt>
                <c:pt idx="1">
                  <c:v>ITBI</c:v>
                </c:pt>
                <c:pt idx="2">
                  <c:v>ISS</c:v>
                </c:pt>
              </c:strCache>
            </c:strRef>
          </c:cat>
          <c:val>
            <c:numRef>
              <c:f>Planilha1!$B$2:$B$5</c:f>
              <c:numCache>
                <c:formatCode>_ "R$"\ * #,##0.00_ ;_ "R$"\ * \-#,##0.00_ ;_ "R$"\ * "-"??_ ;_ @_ </c:formatCode>
                <c:ptCount val="4"/>
                <c:pt idx="0">
                  <c:v>4800028.38</c:v>
                </c:pt>
                <c:pt idx="1">
                  <c:v>2468846.1</c:v>
                </c:pt>
                <c:pt idx="2">
                  <c:v>2108119.88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E-4ECE-AD44-24AB909B4EE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3927770154111949E-2"/>
                  <c:y val="-2.86674596983983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CE-4ECE-AD44-24AB909B4EEB}"/>
                </c:ext>
              </c:extLst>
            </c:dLbl>
            <c:dLbl>
              <c:idx val="1"/>
              <c:layout>
                <c:manualLayout>
                  <c:x val="3.8411821255440598E-2"/>
                  <c:y val="-5.11571254567600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CE-4ECE-AD44-24AB909B4EEB}"/>
                </c:ext>
              </c:extLst>
            </c:dLbl>
            <c:dLbl>
              <c:idx val="2"/>
              <c:layout>
                <c:manualLayout>
                  <c:x val="2.9547554811876382E-3"/>
                  <c:y val="-5.84652862362971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CE-4ECE-AD44-24AB909B4E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3"/>
                <c:pt idx="0">
                  <c:v>IPTU</c:v>
                </c:pt>
                <c:pt idx="1">
                  <c:v>ITBI</c:v>
                </c:pt>
                <c:pt idx="2">
                  <c:v>ISS</c:v>
                </c:pt>
              </c:strCache>
            </c:strRef>
          </c:cat>
          <c:val>
            <c:numRef>
              <c:f>Planilha1!$C$2:$C$5</c:f>
              <c:numCache>
                <c:formatCode>_ "R$"\ * #,##0.00_ ;_ "R$"\ * \-#,##0.00_ ;_ "R$"\ * "-"??_ ;_ @_ </c:formatCode>
                <c:ptCount val="4"/>
                <c:pt idx="0">
                  <c:v>5818710.9000000004</c:v>
                </c:pt>
                <c:pt idx="1">
                  <c:v>3290194.27</c:v>
                </c:pt>
                <c:pt idx="2">
                  <c:v>2745100.53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1CE-4ECE-AD44-24AB909B4E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76456575"/>
        <c:axId val="976465727"/>
      </c:barChart>
      <c:catAx>
        <c:axId val="976456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6465727"/>
        <c:crosses val="autoZero"/>
        <c:auto val="1"/>
        <c:lblAlgn val="ctr"/>
        <c:lblOffset val="100"/>
        <c:noMultiLvlLbl val="0"/>
      </c:catAx>
      <c:valAx>
        <c:axId val="976465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_ &quot;R$&quot;\ * #,##0.00_ ;_ &quot;R$&quot;\ * \-#,##0.00_ ;_ &quot;R$&quot;\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6456575"/>
        <c:crosses val="autoZero"/>
        <c:crossBetween val="between"/>
        <c:minorUnit val="20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0.23109</cdr:x>
      <cdr:y>0</cdr:y>
    </cdr:from>
    <cdr:to>
      <cdr:x>0.35018</cdr:x>
      <cdr:y>0.07357</cdr:y>
    </cdr:to>
    <cdr:sp macro="" textlink="">
      <cdr:nvSpPr>
        <cdr:cNvPr id="2" name="CaixaDeTexto 4">
          <a:extLst xmlns:a="http://schemas.openxmlformats.org/drawingml/2006/main">
            <a:ext uri="{FF2B5EF4-FFF2-40B4-BE49-F238E27FC236}">
              <a16:creationId xmlns:a16="http://schemas.microsoft.com/office/drawing/2014/main" id="{5CB7840C-261E-6BD9-32CF-927332536C35}"/>
            </a:ext>
          </a:extLst>
        </cdr:cNvPr>
        <cdr:cNvSpPr txBox="1"/>
      </cdr:nvSpPr>
      <cdr:spPr>
        <a:xfrm xmlns:a="http://schemas.openxmlformats.org/drawingml/2006/main">
          <a:off x="2254398" y="0"/>
          <a:ext cx="1161758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/>
            <a:t>&lt; 24,61%</a:t>
          </a:r>
        </a:p>
      </cdr:txBody>
    </cdr:sp>
  </cdr:relSizeAnchor>
  <cdr:relSizeAnchor xmlns:cdr="http://schemas.openxmlformats.org/drawingml/2006/chartDrawing">
    <cdr:from>
      <cdr:x>0.50897</cdr:x>
      <cdr:y>0.10225</cdr:y>
    </cdr:from>
    <cdr:to>
      <cdr:x>0.638</cdr:x>
      <cdr:y>0.17581</cdr:y>
    </cdr:to>
    <cdr:sp macro="" textlink="">
      <cdr:nvSpPr>
        <cdr:cNvPr id="4" name="CaixaDeTexto 9">
          <a:extLst xmlns:a="http://schemas.openxmlformats.org/drawingml/2006/main">
            <a:ext uri="{FF2B5EF4-FFF2-40B4-BE49-F238E27FC236}">
              <a16:creationId xmlns:a16="http://schemas.microsoft.com/office/drawing/2014/main" id="{3095696D-BA79-C332-3315-05CCA42C04DD}"/>
            </a:ext>
          </a:extLst>
        </cdr:cNvPr>
        <cdr:cNvSpPr txBox="1"/>
      </cdr:nvSpPr>
      <cdr:spPr>
        <a:xfrm xmlns:a="http://schemas.openxmlformats.org/drawingml/2006/main">
          <a:off x="4965272" y="513323"/>
          <a:ext cx="1258739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/>
            <a:t>&lt; 36,48%</a:t>
          </a:r>
        </a:p>
      </cdr:txBody>
    </cdr:sp>
  </cdr:relSizeAnchor>
  <cdr:relSizeAnchor xmlns:cdr="http://schemas.openxmlformats.org/drawingml/2006/chartDrawing">
    <cdr:from>
      <cdr:x>0.71461</cdr:x>
      <cdr:y>0.32667</cdr:y>
    </cdr:from>
    <cdr:to>
      <cdr:x>0.84094</cdr:x>
      <cdr:y>0.40023</cdr:y>
    </cdr:to>
    <cdr:sp macro="" textlink="">
      <cdr:nvSpPr>
        <cdr:cNvPr id="5" name="CaixaDeTexto 11">
          <a:extLst xmlns:a="http://schemas.openxmlformats.org/drawingml/2006/main">
            <a:ext uri="{FF2B5EF4-FFF2-40B4-BE49-F238E27FC236}">
              <a16:creationId xmlns:a16="http://schemas.microsoft.com/office/drawing/2014/main" id="{3CB58081-B660-39FB-961C-8BF0F3108EEA}"/>
            </a:ext>
          </a:extLst>
        </cdr:cNvPr>
        <cdr:cNvSpPr txBox="1"/>
      </cdr:nvSpPr>
      <cdr:spPr>
        <a:xfrm xmlns:a="http://schemas.openxmlformats.org/drawingml/2006/main">
          <a:off x="6971384" y="1640006"/>
          <a:ext cx="1232348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/>
            <a:t>&lt; 17,33%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0.22068</cdr:x>
      <cdr:y>0.09935</cdr:y>
    </cdr:from>
    <cdr:to>
      <cdr:x>0.33977</cdr:x>
      <cdr:y>0.17292</cdr:y>
    </cdr:to>
    <cdr:sp macro="" textlink="">
      <cdr:nvSpPr>
        <cdr:cNvPr id="2" name="CaixaDeTexto 4">
          <a:extLst xmlns:a="http://schemas.openxmlformats.org/drawingml/2006/main">
            <a:ext uri="{FF2B5EF4-FFF2-40B4-BE49-F238E27FC236}">
              <a16:creationId xmlns:a16="http://schemas.microsoft.com/office/drawing/2014/main" id="{5CB7840C-261E-6BD9-32CF-927332536C35}"/>
            </a:ext>
          </a:extLst>
        </cdr:cNvPr>
        <cdr:cNvSpPr txBox="1"/>
      </cdr:nvSpPr>
      <cdr:spPr>
        <a:xfrm xmlns:a="http://schemas.openxmlformats.org/drawingml/2006/main">
          <a:off x="2152785" y="498764"/>
          <a:ext cx="1161775" cy="3693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/>
            <a:t>&lt; 21,22%</a:t>
          </a:r>
        </a:p>
      </cdr:txBody>
    </cdr:sp>
  </cdr:relSizeAnchor>
  <cdr:relSizeAnchor xmlns:cdr="http://schemas.openxmlformats.org/drawingml/2006/chartDrawing">
    <cdr:from>
      <cdr:x>0.47786</cdr:x>
      <cdr:y>0.28644</cdr:y>
    </cdr:from>
    <cdr:to>
      <cdr:x>0.60689</cdr:x>
      <cdr:y>0.36</cdr:y>
    </cdr:to>
    <cdr:sp macro="" textlink="">
      <cdr:nvSpPr>
        <cdr:cNvPr id="4" name="CaixaDeTexto 9">
          <a:extLst xmlns:a="http://schemas.openxmlformats.org/drawingml/2006/main">
            <a:ext uri="{FF2B5EF4-FFF2-40B4-BE49-F238E27FC236}">
              <a16:creationId xmlns:a16="http://schemas.microsoft.com/office/drawing/2014/main" id="{3095696D-BA79-C332-3315-05CCA42C04DD}"/>
            </a:ext>
          </a:extLst>
        </cdr:cNvPr>
        <cdr:cNvSpPr txBox="1"/>
      </cdr:nvSpPr>
      <cdr:spPr>
        <a:xfrm xmlns:a="http://schemas.openxmlformats.org/drawingml/2006/main">
          <a:off x="4661766" y="1438040"/>
          <a:ext cx="1258744" cy="36930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/>
            <a:t>&lt; 33,26%</a:t>
          </a:r>
        </a:p>
      </cdr:txBody>
    </cdr:sp>
  </cdr:relSizeAnchor>
  <cdr:relSizeAnchor xmlns:cdr="http://schemas.openxmlformats.org/drawingml/2006/chartDrawing">
    <cdr:from>
      <cdr:x>0.71461</cdr:x>
      <cdr:y>0.32667</cdr:y>
    </cdr:from>
    <cdr:to>
      <cdr:x>0.84094</cdr:x>
      <cdr:y>0.40024</cdr:y>
    </cdr:to>
    <cdr:sp macro="" textlink="">
      <cdr:nvSpPr>
        <cdr:cNvPr id="5" name="CaixaDeTexto 11">
          <a:extLst xmlns:a="http://schemas.openxmlformats.org/drawingml/2006/main">
            <a:ext uri="{FF2B5EF4-FFF2-40B4-BE49-F238E27FC236}">
              <a16:creationId xmlns:a16="http://schemas.microsoft.com/office/drawing/2014/main" id="{3CB58081-B660-39FB-961C-8BF0F3108EEA}"/>
            </a:ext>
          </a:extLst>
        </cdr:cNvPr>
        <cdr:cNvSpPr txBox="1"/>
      </cdr:nvSpPr>
      <cdr:spPr>
        <a:xfrm xmlns:a="http://schemas.openxmlformats.org/drawingml/2006/main">
          <a:off x="6971336" y="1640013"/>
          <a:ext cx="1232405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dirty="0"/>
            <a:t>&lt; 30,21%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349B-6110-4DBF-8929-15DE57F563E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51F77-F85D-4313-9344-BF1E44E33C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679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588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37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03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161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752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826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396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68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67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34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89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25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85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55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69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0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B5B9-60B7-4F27-9F75-EFF1C8BE86D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5A6694-CF32-4DE6-BCEC-14686C048F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53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60551" y="1604001"/>
            <a:ext cx="7766936" cy="1646302"/>
          </a:xfrm>
        </p:spPr>
        <p:txBody>
          <a:bodyPr/>
          <a:lstStyle/>
          <a:p>
            <a:pPr algn="ctr"/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 </a:t>
            </a:r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1788" y="83485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MUNICÍPIO DE PASSO DE TORRES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160551" y="2875744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DAS METAS FISCAIS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25372" y="5593676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3º QUADRIMESTRE DE 2024.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263" y="525295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500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269905"/>
              </p:ext>
            </p:extLst>
          </p:nvPr>
        </p:nvGraphicFramePr>
        <p:xfrm>
          <a:off x="330113" y="751817"/>
          <a:ext cx="10128032" cy="5135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6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6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AJUSTES PARA RESULTADO PRIMÁRIO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DA RECEITA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88.754.983,58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1.3.2 Receitas Financeiras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- 1.770.787,36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2.1 Operação de Crédito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- 4.444.039,69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4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2.2 Alienação de Ativos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- 142.850,00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PRIMÁRIA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82.540.156,53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DAS DESPESAS PAGAS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79.376.992,77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 Restos a Pagar Não Processados Pagos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1.420.233,27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3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 Restos a Pagar Processados Pagos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1.307.535,94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Amortização da Dívida Paga 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- 220.320,20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(-) Juros e Encargos de Dívida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-352.482,67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PRIMÁRIA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81.531.959,11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PRIMÁRIO( Rp-Dp)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1.008.197,42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332412" y="0"/>
            <a:ext cx="7850151" cy="654492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 PRIMÁRIO</a:t>
            </a:r>
          </a:p>
        </p:txBody>
      </p:sp>
      <p:sp>
        <p:nvSpPr>
          <p:cNvPr id="8" name="Elipse 7"/>
          <p:cNvSpPr/>
          <p:nvPr/>
        </p:nvSpPr>
        <p:spPr>
          <a:xfrm>
            <a:off x="7276757" y="1261115"/>
            <a:ext cx="2113457" cy="38738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271799" y="3014834"/>
            <a:ext cx="2113457" cy="38882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271799" y="2533475"/>
            <a:ext cx="2113456" cy="25834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7271799" y="5066950"/>
            <a:ext cx="2113457" cy="299470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7276757" y="5463745"/>
            <a:ext cx="2108499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79111" y="5463745"/>
            <a:ext cx="3507637" cy="643747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6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6"/>
          <p:cNvSpPr>
            <a:spLocks noGrp="1"/>
          </p:cNvSpPr>
          <p:nvPr>
            <p:ph type="ctrTitle"/>
          </p:nvPr>
        </p:nvSpPr>
        <p:spPr>
          <a:xfrm>
            <a:off x="1332412" y="0"/>
            <a:ext cx="7850151" cy="654492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 NOMINAL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880459"/>
              </p:ext>
            </p:extLst>
          </p:nvPr>
        </p:nvGraphicFramePr>
        <p:xfrm>
          <a:off x="309488" y="1153555"/>
          <a:ext cx="10396026" cy="3633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6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3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AJUSTES PARA RESULTADO NOMINAL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PRIMÁRIO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1.008.197,42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(+) Juros, Encargos e Variações Ativas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1.770.787,36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(-) Juros, Encargos e Variações Passivas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4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NOMINAL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2.463.984,78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Elipse 10"/>
          <p:cNvSpPr/>
          <p:nvPr/>
        </p:nvSpPr>
        <p:spPr>
          <a:xfrm>
            <a:off x="7088645" y="4338918"/>
            <a:ext cx="2252578" cy="588497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7088645" y="1998129"/>
            <a:ext cx="2252578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9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658223" y="13254"/>
            <a:ext cx="7262949" cy="1143766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DESPESA COM PESSOAL</a:t>
            </a:r>
            <a:b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23310" y="1057792"/>
            <a:ext cx="101153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Aplicação dos percentuais definidos pela LRF, sobre a RCL ajustada.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651409"/>
              </p:ext>
            </p:extLst>
          </p:nvPr>
        </p:nvGraphicFramePr>
        <p:xfrm>
          <a:off x="714876" y="1824550"/>
          <a:ext cx="9523828" cy="1899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1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2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87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CORRENTE LÍQUIDA AJUSTADA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 LÍQUIDA COM PESSOAL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PERCENTUAL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77.449.316,58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EXECUTIVO: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30.084.132,29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38,84%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5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LEGISLATIVO: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1.245.742,65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1,61%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4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31.329.874,94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40,45%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57203"/>
              </p:ext>
            </p:extLst>
          </p:nvPr>
        </p:nvGraphicFramePr>
        <p:xfrm>
          <a:off x="1072981" y="4261188"/>
          <a:ext cx="8979877" cy="1744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6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8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42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LIMITES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4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ALERTA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PRUDENCIAL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MÁXIMO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4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EXECUTIVO: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48,60%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4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LEGISLATIVO: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9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57,00%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etângulo de cantos arredondados 10"/>
          <p:cNvSpPr/>
          <p:nvPr/>
        </p:nvSpPr>
        <p:spPr>
          <a:xfrm>
            <a:off x="8107137" y="1824550"/>
            <a:ext cx="2236587" cy="194066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de cantos arredondados 11"/>
          <p:cNvSpPr/>
          <p:nvPr/>
        </p:nvSpPr>
        <p:spPr>
          <a:xfrm>
            <a:off x="8107137" y="4536556"/>
            <a:ext cx="2028013" cy="161705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9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692337"/>
              </p:ext>
            </p:extLst>
          </p:nvPr>
        </p:nvGraphicFramePr>
        <p:xfrm>
          <a:off x="910315" y="3538258"/>
          <a:ext cx="9409748" cy="1659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1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2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082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DE IMPOSTOS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EMPENHADO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EMP.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8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49.986.019,34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ASPS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7.905.936,04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15,82%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820"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R$ 51.879.580,23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13.458.968,11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25,94%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094942" y="103031"/>
            <a:ext cx="8061937" cy="650814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GASTOS COM SAÚDE E EDUCAÇÃO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18186" y="1204601"/>
            <a:ext cx="9994006" cy="3174216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 com Educação e 15% com Saúde, estabelecidos pelo art. 212 da Constituição Federal e art. 7 da LC 141/2012, respectivamente.)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Aplicados sobre as receitas de impostos e transferências, tais como: ISS, IPTU, ITBI, IRRF, IPVA, ICMS, FPM, IPI-Exportação e ITR.</a:t>
            </a:r>
          </a:p>
          <a:p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910315" y="3474719"/>
            <a:ext cx="1908998" cy="1691926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783273" y="3464048"/>
            <a:ext cx="1503727" cy="178001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3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236372" y="0"/>
            <a:ext cx="7548233" cy="856876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FUNDEB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18425" y="1294754"/>
            <a:ext cx="9877858" cy="1096899"/>
          </a:xfrm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Sobre as receitas de transferências de IPVA, ICMS, FPM, IPI-Exportação e ITR, a União e o Estado, automaticamente, retêm dos municípios 20% que será destinado ao fundo do FUNDEB;</a:t>
            </a:r>
          </a:p>
          <a:p>
            <a:pPr algn="l"/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Após uma metodologia de cálculo utilizada com base no número de alunos, o Estado, administrador deste fundo, repassa aos municípios a sua parcela correspondente;</a:t>
            </a:r>
          </a:p>
          <a:p>
            <a:pPr algn="l"/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 14.113/2020 afirma que, anualmente, 70% deste recurso devem ser aplicadas na remuneração de profissionais da educação básica.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389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107822" y="31761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DO FUNDEB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20858"/>
              </p:ext>
            </p:extLst>
          </p:nvPr>
        </p:nvGraphicFramePr>
        <p:xfrm>
          <a:off x="847209" y="1414518"/>
          <a:ext cx="9127222" cy="337407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699545">
                  <a:extLst>
                    <a:ext uri="{9D8B030D-6E8A-4147-A177-3AD203B41FA5}">
                      <a16:colId xmlns:a16="http://schemas.microsoft.com/office/drawing/2014/main" val="2471359341"/>
                    </a:ext>
                  </a:extLst>
                </a:gridCol>
                <a:gridCol w="5427677">
                  <a:extLst>
                    <a:ext uri="{9D8B030D-6E8A-4147-A177-3AD203B41FA5}">
                      <a16:colId xmlns:a16="http://schemas.microsoft.com/office/drawing/2014/main" val="2718471735"/>
                    </a:ext>
                  </a:extLst>
                </a:gridCol>
              </a:tblGrid>
              <a:tr h="3568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RECEBIDAS</a:t>
                      </a:r>
                      <a:r>
                        <a:rPr lang="pt-B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FUNDEB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51842"/>
                  </a:ext>
                </a:extLst>
              </a:tr>
              <a:tr h="3695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POSIÇÃO DE 31.12.2024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807756"/>
                  </a:ext>
                </a:extLst>
              </a:tr>
              <a:tr h="36953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ARRECADADO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033439"/>
                  </a:ext>
                </a:extLst>
              </a:tr>
              <a:tr h="4556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FUNDEB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</a:t>
                      </a:r>
                      <a:r>
                        <a:rPr lang="pt-B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20.018.814,44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579260"/>
                  </a:ext>
                </a:extLst>
              </a:tr>
              <a:tr h="4556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                                369.137,03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449594"/>
                  </a:ext>
                </a:extLst>
              </a:tr>
              <a:tr h="4556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                                905.254,01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326521"/>
                  </a:ext>
                </a:extLst>
              </a:tr>
              <a:tr h="4556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Rendimentos Financeiros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                                271.249,17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090346"/>
                  </a:ext>
                </a:extLst>
              </a:tr>
              <a:tr h="4556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                           21.564.454,65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36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408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107822" y="31761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DO FUNDEB</a:t>
            </a:r>
          </a:p>
        </p:txBody>
      </p:sp>
      <p:sp>
        <p:nvSpPr>
          <p:cNvPr id="8" name="Elipse 7"/>
          <p:cNvSpPr/>
          <p:nvPr/>
        </p:nvSpPr>
        <p:spPr>
          <a:xfrm>
            <a:off x="7914156" y="3515144"/>
            <a:ext cx="2093832" cy="58390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8038271" y="4925138"/>
            <a:ext cx="1845602" cy="37848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70531"/>
              </p:ext>
            </p:extLst>
          </p:nvPr>
        </p:nvGraphicFramePr>
        <p:xfrm>
          <a:off x="1154545" y="1563691"/>
          <a:ext cx="9132455" cy="3718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8120">
                  <a:extLst>
                    <a:ext uri="{9D8B030D-6E8A-4147-A177-3AD203B41FA5}">
                      <a16:colId xmlns:a16="http://schemas.microsoft.com/office/drawing/2014/main" val="1030559449"/>
                    </a:ext>
                  </a:extLst>
                </a:gridCol>
                <a:gridCol w="4124335">
                  <a:extLst>
                    <a:ext uri="{9D8B030D-6E8A-4147-A177-3AD203B41FA5}">
                      <a16:colId xmlns:a16="http://schemas.microsoft.com/office/drawing/2014/main" val="3426643987"/>
                    </a:ext>
                  </a:extLst>
                </a:gridCol>
              </a:tblGrid>
              <a:tr h="4248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DOS 70%- Profissionais da Educação</a:t>
                      </a:r>
                      <a:r>
                        <a:rPr lang="pt-BR" sz="2000" b="1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Básica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533139"/>
                  </a:ext>
                </a:extLst>
              </a:tr>
              <a:tr h="49659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Fundeb</a:t>
                      </a:r>
                      <a:endParaRPr lang="pt-BR" sz="20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20.018.814,44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405603"/>
                  </a:ext>
                </a:extLst>
              </a:tr>
              <a:tr h="49659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Rend. Financeiros</a:t>
                      </a:r>
                      <a:endParaRPr lang="pt-BR" sz="20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271.249,17 </a:t>
                      </a:r>
                      <a:endParaRPr lang="pt-BR" sz="20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115897"/>
                  </a:ext>
                </a:extLst>
              </a:tr>
              <a:tr h="49659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VAAT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905.254,01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748584"/>
                  </a:ext>
                </a:extLst>
              </a:tr>
              <a:tr h="49659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RECEITA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21.195.317,62 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111"/>
                  </a:ext>
                </a:extLst>
              </a:tr>
              <a:tr h="49659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70% ( Mínimo)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14.836.722,33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2678644"/>
                  </a:ext>
                </a:extLst>
              </a:tr>
              <a:tr h="49659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17.515.431,54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8928885"/>
                  </a:ext>
                </a:extLst>
              </a:tr>
              <a:tr h="2743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  ATINGIDO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82,64%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912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91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107822" y="31761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DO FUNDEB</a:t>
            </a:r>
          </a:p>
        </p:txBody>
      </p:sp>
      <p:sp>
        <p:nvSpPr>
          <p:cNvPr id="8" name="Elipse 7"/>
          <p:cNvSpPr/>
          <p:nvPr/>
        </p:nvSpPr>
        <p:spPr>
          <a:xfrm>
            <a:off x="8112293" y="3694604"/>
            <a:ext cx="1886540" cy="461473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8112293" y="4903119"/>
            <a:ext cx="1845602" cy="50144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747947"/>
              </p:ext>
            </p:extLst>
          </p:nvPr>
        </p:nvGraphicFramePr>
        <p:xfrm>
          <a:off x="1107822" y="1676999"/>
          <a:ext cx="9132455" cy="3727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8120">
                  <a:extLst>
                    <a:ext uri="{9D8B030D-6E8A-4147-A177-3AD203B41FA5}">
                      <a16:colId xmlns:a16="http://schemas.microsoft.com/office/drawing/2014/main" val="1030559449"/>
                    </a:ext>
                  </a:extLst>
                </a:gridCol>
                <a:gridCol w="4124335">
                  <a:extLst>
                    <a:ext uri="{9D8B030D-6E8A-4147-A177-3AD203B41FA5}">
                      <a16:colId xmlns:a16="http://schemas.microsoft.com/office/drawing/2014/main" val="3426643987"/>
                    </a:ext>
                  </a:extLst>
                </a:gridCol>
              </a:tblGrid>
              <a:tr h="4433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DO</a:t>
                      </a:r>
                      <a:r>
                        <a:rPr lang="pt-BR" sz="2000" b="1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VAAT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533139"/>
                  </a:ext>
                </a:extLst>
              </a:tr>
              <a:tr h="51821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VAAT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905.254,01 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748584"/>
                  </a:ext>
                </a:extLst>
              </a:tr>
              <a:tr h="51821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50% ( Educação</a:t>
                      </a:r>
                      <a:r>
                        <a:rPr lang="pt-BR" sz="200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Infantil</a:t>
                      </a:r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)- Min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452.627,00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2678644"/>
                  </a:ext>
                </a:extLst>
              </a:tr>
              <a:tr h="51821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673.128,53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8928885"/>
                  </a:ext>
                </a:extLst>
              </a:tr>
              <a:tr h="4191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  ATINGIDO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74,35%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912076"/>
                  </a:ext>
                </a:extLst>
              </a:tr>
              <a:tr h="392027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15% ( Despesas Capital)- Min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135.788,10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97415"/>
                  </a:ext>
                </a:extLst>
              </a:tr>
              <a:tr h="41035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290.334,48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91548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  ATINGIDO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32,07%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643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64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107822" y="31761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AVALIAÇÃO DO FUNDEB</a:t>
            </a:r>
          </a:p>
        </p:txBody>
      </p:sp>
      <p:sp>
        <p:nvSpPr>
          <p:cNvPr id="8" name="Elipse 7"/>
          <p:cNvSpPr/>
          <p:nvPr/>
        </p:nvSpPr>
        <p:spPr>
          <a:xfrm>
            <a:off x="8091824" y="3892720"/>
            <a:ext cx="1886540" cy="461473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80160"/>
              </p:ext>
            </p:extLst>
          </p:nvPr>
        </p:nvGraphicFramePr>
        <p:xfrm>
          <a:off x="1107822" y="1849559"/>
          <a:ext cx="9132455" cy="2417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08120">
                  <a:extLst>
                    <a:ext uri="{9D8B030D-6E8A-4147-A177-3AD203B41FA5}">
                      <a16:colId xmlns:a16="http://schemas.microsoft.com/office/drawing/2014/main" val="1030559449"/>
                    </a:ext>
                  </a:extLst>
                </a:gridCol>
                <a:gridCol w="4124335">
                  <a:extLst>
                    <a:ext uri="{9D8B030D-6E8A-4147-A177-3AD203B41FA5}">
                      <a16:colId xmlns:a16="http://schemas.microsoft.com/office/drawing/2014/main" val="3426643987"/>
                    </a:ext>
                  </a:extLst>
                </a:gridCol>
              </a:tblGrid>
              <a:tr h="4433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r>
                        <a:rPr lang="pt-BR" sz="2000" b="1" i="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Diferido para uso no 1° quadrimestre do ano subsequente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533139"/>
                  </a:ext>
                </a:extLst>
              </a:tr>
              <a:tr h="51821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pt-BR" sz="2000" b="1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Fundeb</a:t>
                      </a:r>
                      <a:r>
                        <a:rPr lang="pt-BR" sz="2000" b="1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Geral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21.564.454,65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748584"/>
                  </a:ext>
                </a:extLst>
              </a:tr>
              <a:tr h="51821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APLICAÇÃO 10%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2.156.445,46 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2678644"/>
                  </a:ext>
                </a:extLst>
              </a:tr>
              <a:tr h="51821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NÃO</a:t>
                      </a:r>
                      <a:r>
                        <a:rPr lang="pt-BR" sz="200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APLICADO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R$                     1.765.845,23</a:t>
                      </a:r>
                      <a:endParaRPr lang="pt-BR" sz="20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8928885"/>
                  </a:ext>
                </a:extLst>
              </a:tr>
              <a:tr h="4191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PERCENTUAL  ATINGIDO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8,19%</a:t>
                      </a:r>
                      <a:endParaRPr lang="pt-B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912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43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036749" y="128788"/>
            <a:ext cx="7857327" cy="818239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746975" y="1596980"/>
            <a:ext cx="9727061" cy="3980859"/>
          </a:xfrm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execuções das receita e despesas estão em conformidade com o previsto e fixado para o ano;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limites constitucionais estabelecidos pela LRF com Pessoal, Saúde e educação foram atingidos.</a:t>
            </a:r>
          </a:p>
          <a:p>
            <a:pPr algn="l"/>
            <a:endParaRPr lang="pt-BR" sz="2400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endParaRPr 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1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262130" y="218940"/>
            <a:ext cx="7612628" cy="1165968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</a:t>
            </a:r>
          </a:p>
        </p:txBody>
      </p:sp>
      <p:sp>
        <p:nvSpPr>
          <p:cNvPr id="8" name="Subtítulo 5"/>
          <p:cNvSpPr txBox="1">
            <a:spLocks/>
          </p:cNvSpPr>
          <p:nvPr/>
        </p:nvSpPr>
        <p:spPr>
          <a:xfrm>
            <a:off x="899614" y="2162169"/>
            <a:ext cx="9017118" cy="16499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Atende o dispositivo do § 4, do art. 9 da Lei Complementar 101/2000 (LRF), onde diz que:</a:t>
            </a:r>
            <a:br>
              <a:rPr lang="pt-B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o final dos meses de maio, setembro e fevereiro, o Poder Executivo demonstrará e avaliará o cumprimento das metas fiscais de cada quadrimestre, em audiência pública.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263" y="5252951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951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036749" y="128788"/>
            <a:ext cx="7857327" cy="818239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AGRADECEMOS A ATENÇÃO!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18186" y="1416676"/>
            <a:ext cx="8667483" cy="544132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INFORMAÇÕES: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SECRETARIA MUNICIPAL DE ADMINISTRAÇÃO E FINANÇAS</a:t>
            </a:r>
          </a:p>
          <a:p>
            <a:pPr algn="l"/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(51) 3548-0035</a:t>
            </a:r>
          </a:p>
          <a:p>
            <a:pPr algn="ctr"/>
            <a:r>
              <a:rPr lang="pt-BR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administracao@prefeitura-passo.sc.gov.br</a:t>
            </a:r>
          </a:p>
          <a:p>
            <a:pPr algn="ctr"/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Passo de Torres, 26 de Fevereiro de 2025.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4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788359"/>
              </p:ext>
            </p:extLst>
          </p:nvPr>
        </p:nvGraphicFramePr>
        <p:xfrm>
          <a:off x="527314" y="602074"/>
          <a:ext cx="9690426" cy="5589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4040">
                  <a:extLst>
                    <a:ext uri="{9D8B030D-6E8A-4147-A177-3AD203B41FA5}">
                      <a16:colId xmlns:a16="http://schemas.microsoft.com/office/drawing/2014/main" val="2896802681"/>
                    </a:ext>
                  </a:extLst>
                </a:gridCol>
                <a:gridCol w="2935652">
                  <a:extLst>
                    <a:ext uri="{9D8B030D-6E8A-4147-A177-3AD203B41FA5}">
                      <a16:colId xmlns:a16="http://schemas.microsoft.com/office/drawing/2014/main" val="791910634"/>
                    </a:ext>
                  </a:extLst>
                </a:gridCol>
                <a:gridCol w="3030734">
                  <a:extLst>
                    <a:ext uri="{9D8B030D-6E8A-4147-A177-3AD203B41FA5}">
                      <a16:colId xmlns:a16="http://schemas.microsoft.com/office/drawing/2014/main" val="3477556513"/>
                    </a:ext>
                  </a:extLst>
                </a:gridCol>
              </a:tblGrid>
              <a:tr h="49044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PREVISÃO INICIAL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ARRECADADA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26322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 RECEITA CORRENTE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69.150.000,00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78.811.705,97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155007"/>
                  </a:ext>
                </a:extLst>
              </a:tr>
              <a:tr h="38336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Impostos, Taxas e Contr.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14.824.000,00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16.483.778,95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728661"/>
                  </a:ext>
                </a:extLst>
              </a:tr>
              <a:tr h="29925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 Contribuições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917.087,92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3908"/>
                  </a:ext>
                </a:extLst>
              </a:tr>
              <a:tr h="3158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 Patrimonial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1.778.295,53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113031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 Agropecuária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4533878"/>
                  </a:ext>
                </a:extLst>
              </a:tr>
              <a:tr h="31588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 Industrial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1912765"/>
                  </a:ext>
                </a:extLst>
              </a:tr>
              <a:tr h="30757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 Serviços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3.608,00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4835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 Transferências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53.057.000,00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59.472.539,78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315446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 Outras Receitas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156.395,79</a:t>
                      </a: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078355"/>
                  </a:ext>
                </a:extLst>
              </a:tr>
              <a:tr h="432261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 RECEITA DE 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10.115.000,00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9.943.277,61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81825"/>
                  </a:ext>
                </a:extLst>
              </a:tr>
              <a:tr h="39901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 Operação de Crédito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5.500.000,00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4.444.039,69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095343"/>
                  </a:ext>
                </a:extLst>
              </a:tr>
              <a:tr h="35744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 Alienação de Ativos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142.850,00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352210"/>
                  </a:ext>
                </a:extLst>
              </a:tr>
              <a:tr h="299257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 </a:t>
                      </a:r>
                      <a:r>
                        <a:rPr lang="pt-BR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</a:t>
                      </a:r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De Capital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4.515.000,00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5.356.387,92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313283"/>
                  </a:ext>
                </a:extLst>
              </a:tr>
              <a:tr h="376054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RECEITA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79.265.000,00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88.754.983,58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42" marR="9242" marT="92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781557"/>
                  </a:ext>
                </a:extLst>
              </a:tr>
            </a:tbl>
          </a:graphicData>
        </a:graphic>
      </p:graphicFrame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489059" y="0"/>
            <a:ext cx="7766936" cy="1096899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RECEITAS</a:t>
            </a:r>
          </a:p>
        </p:txBody>
      </p:sp>
      <p:sp>
        <p:nvSpPr>
          <p:cNvPr id="23" name="Elipse 22"/>
          <p:cNvSpPr/>
          <p:nvPr/>
        </p:nvSpPr>
        <p:spPr>
          <a:xfrm>
            <a:off x="4416437" y="5858081"/>
            <a:ext cx="2293132" cy="37540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7890408" y="3581295"/>
            <a:ext cx="1699585" cy="42052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7825187" y="5803758"/>
            <a:ext cx="1687902" cy="443741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7792598" y="3357914"/>
            <a:ext cx="295421" cy="239151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de cantos arredondados 27"/>
          <p:cNvSpPr/>
          <p:nvPr/>
        </p:nvSpPr>
        <p:spPr>
          <a:xfrm>
            <a:off x="10403770" y="3584614"/>
            <a:ext cx="984665" cy="457581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9779501" y="3581295"/>
            <a:ext cx="22739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67,00%</a:t>
            </a:r>
          </a:p>
          <a:p>
            <a:endParaRPr lang="pt-BR" i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8925834" y="6301546"/>
            <a:ext cx="105706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111,97%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0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7" grpId="0" animBg="1"/>
      <p:bldP spid="28" grpId="0" animBg="1"/>
      <p:bldP spid="29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524997" y="-233082"/>
            <a:ext cx="7766936" cy="913190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RECEITAS</a:t>
            </a:r>
          </a:p>
        </p:txBody>
      </p:sp>
      <p:sp>
        <p:nvSpPr>
          <p:cNvPr id="10" name="Elipse 9"/>
          <p:cNvSpPr/>
          <p:nvPr/>
        </p:nvSpPr>
        <p:spPr>
          <a:xfrm>
            <a:off x="7695387" y="1966320"/>
            <a:ext cx="1282365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831584" y="4364554"/>
            <a:ext cx="1282365" cy="466163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64259"/>
              </p:ext>
            </p:extLst>
          </p:nvPr>
        </p:nvGraphicFramePr>
        <p:xfrm>
          <a:off x="350305" y="1236473"/>
          <a:ext cx="9890974" cy="2199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9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CORRENTES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VALORES EM REAIS $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(S/Rec.TT)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FUNDEB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20.018.814,44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22,56%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FPM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16.567.311,77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18,67%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ICMS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9.117.652,83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10,27%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144792"/>
              </p:ext>
            </p:extLst>
          </p:nvPr>
        </p:nvGraphicFramePr>
        <p:xfrm>
          <a:off x="321972" y="3805328"/>
          <a:ext cx="9919307" cy="1961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7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09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ARRECADAÇÕES PRÓPRIAS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VALORES EM REAIS $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(S/Rec.TT)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IPTU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5.818.710,90                   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6,56%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ITBI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3.290.194,27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3,71 %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ISS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2.745.100,53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3,09%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56574" y="40912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" name="Chave Direita 1"/>
          <p:cNvSpPr/>
          <p:nvPr/>
        </p:nvSpPr>
        <p:spPr>
          <a:xfrm>
            <a:off x="8977752" y="1966320"/>
            <a:ext cx="810682" cy="137777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10241279" y="2503950"/>
            <a:ext cx="93181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51,50%</a:t>
            </a:r>
          </a:p>
        </p:txBody>
      </p:sp>
      <p:sp>
        <p:nvSpPr>
          <p:cNvPr id="13" name="Chave Direita 12"/>
          <p:cNvSpPr/>
          <p:nvPr/>
        </p:nvSpPr>
        <p:spPr>
          <a:xfrm>
            <a:off x="9334941" y="4319857"/>
            <a:ext cx="810682" cy="137777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10241279" y="4569044"/>
            <a:ext cx="93181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13,36%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7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" grpId="0" animBg="1"/>
      <p:bldP spid="3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524997" y="-233082"/>
            <a:ext cx="7766936" cy="913190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2023 x 2024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56574" y="40912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  <p:graphicFrame>
        <p:nvGraphicFramePr>
          <p:cNvPr id="5" name="Espaço Reservado para Conteúdo 5">
            <a:extLst>
              <a:ext uri="{FF2B5EF4-FFF2-40B4-BE49-F238E27FC236}">
                <a16:creationId xmlns:a16="http://schemas.microsoft.com/office/drawing/2014/main" id="{747CC890-DF42-D4B7-6681-BE01BF60B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416039"/>
              </p:ext>
            </p:extLst>
          </p:nvPr>
        </p:nvGraphicFramePr>
        <p:xfrm>
          <a:off x="804862" y="1328703"/>
          <a:ext cx="9755441" cy="502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2080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524997" y="-233082"/>
            <a:ext cx="7766936" cy="913190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2023 x 2024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56574" y="40912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  <p:graphicFrame>
        <p:nvGraphicFramePr>
          <p:cNvPr id="5" name="Espaço Reservado para Conteúdo 5">
            <a:extLst>
              <a:ext uri="{FF2B5EF4-FFF2-40B4-BE49-F238E27FC236}">
                <a16:creationId xmlns:a16="http://schemas.microsoft.com/office/drawing/2014/main" id="{747CC890-DF42-D4B7-6681-BE01BF60B5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324115"/>
              </p:ext>
            </p:extLst>
          </p:nvPr>
        </p:nvGraphicFramePr>
        <p:xfrm>
          <a:off x="804862" y="1328703"/>
          <a:ext cx="9755441" cy="502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805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1603244" y="0"/>
            <a:ext cx="7670759" cy="769754"/>
          </a:xfrm>
        </p:spPr>
        <p:txBody>
          <a:bodyPr/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</a:t>
            </a:r>
          </a:p>
        </p:txBody>
      </p:sp>
      <p:sp>
        <p:nvSpPr>
          <p:cNvPr id="12" name="Elipse 11"/>
          <p:cNvSpPr/>
          <p:nvPr/>
        </p:nvSpPr>
        <p:spPr>
          <a:xfrm>
            <a:off x="3491900" y="5317769"/>
            <a:ext cx="2115671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6064662" y="5339415"/>
            <a:ext cx="2312895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8653866" y="5265495"/>
            <a:ext cx="2024098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8653866" y="3884049"/>
            <a:ext cx="2024098" cy="450899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604372"/>
              </p:ext>
            </p:extLst>
          </p:nvPr>
        </p:nvGraphicFramePr>
        <p:xfrm>
          <a:off x="363335" y="1061840"/>
          <a:ext cx="10150575" cy="4580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3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9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DOTAÇÃO PREVISTA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DOTAÇÃO ATUALIZADA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ALTERAÇÕES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85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 CORRENTES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60.868.000,00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73.464.056,88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12.596.056,88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19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 Pessoal e Encargos Sociais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31.680.000,00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34.151.390,85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2.471.390,85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Juros e encargos da Dívida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 Outras Despesas Correntes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29.138.000,00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38.927.666,03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9.789.666,03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9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4 - CAPITAL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18.347.000,00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43.843.891,53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25.496.891,53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9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 Investimento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17.947.000,00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43.483.891,53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25.536.891,53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 Amortização da Dívida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9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CONTINGÊNCIA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0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DESPESAS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79.265.000,00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117.357.948,41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38.092.948,41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09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507067" y="141668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DAS DESPESAS</a:t>
            </a:r>
          </a:p>
        </p:txBody>
      </p:sp>
      <p:sp>
        <p:nvSpPr>
          <p:cNvPr id="9" name="Elipse 8"/>
          <p:cNvSpPr/>
          <p:nvPr/>
        </p:nvSpPr>
        <p:spPr>
          <a:xfrm>
            <a:off x="7715348" y="3937211"/>
            <a:ext cx="2930468" cy="755858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149215"/>
              </p:ext>
            </p:extLst>
          </p:nvPr>
        </p:nvGraphicFramePr>
        <p:xfrm>
          <a:off x="412124" y="1519704"/>
          <a:ext cx="10084157" cy="2892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0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03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ALTERAÇÕES NAS DOTAÇÕES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SUPERÁVIT FINANCEIRO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 9.128.6700,50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EXCESSO DE ARRECADAÇÃO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  28.964.277,91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DOTAÇÃO</a:t>
                      </a:r>
                      <a:r>
                        <a:rPr lang="pt-BR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TRANSFERIDA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    8.933.611,38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296586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DOTAÇÃO</a:t>
                      </a:r>
                      <a:r>
                        <a:rPr lang="pt-BR" sz="1800" b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TRANSFERIDA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                         -8.933.611,38</a:t>
                      </a:r>
                      <a:endParaRPr lang="pt-BR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                         38.092.948,41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1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489404"/>
              </p:ext>
            </p:extLst>
          </p:nvPr>
        </p:nvGraphicFramePr>
        <p:xfrm>
          <a:off x="295604" y="485446"/>
          <a:ext cx="10059155" cy="4993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7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275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DOTAÇÃO ATUALIZADA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EMPENHADAS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LIQUIDADAS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 CORRENTES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73.464.056,88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62.2745.026,63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61.665.253,31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61.152.269,45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 Pessoal e Encargos Sociais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34.151.390,85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31.938.040,43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31.938.040,43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31.770.237,75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5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 Juros e encargos da Dívida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352.482,67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352.482,67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352.482,67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758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 Outras Despesas Correntes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38.927.666,03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29.983.503,53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29.374.730,21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29.029.549,03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4 - CAPITAL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43.843.891,53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30.940.657,73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19.882.61,69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18.224.723,32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44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 Investimento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43.483.891,53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30.720.337,53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19.662.290,49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18.004.403,12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 Amortização da Dívida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220.320,20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220.320,20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220.320,20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29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CONTINGÊNCIA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7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DESPESAS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117.357.948,41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92.214.684,36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81.547.864,00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79.376.992,77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3309870" y="5036112"/>
            <a:ext cx="7044889" cy="43746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7182506" y="1686111"/>
            <a:ext cx="1630530" cy="498575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7263480" y="3097918"/>
            <a:ext cx="1577257" cy="433974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7291182" y="3873466"/>
            <a:ext cx="1521854" cy="389100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 w="12700">
                <a:solidFill>
                  <a:schemeClr val="tx1"/>
                </a:solidFill>
              </a:ln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294999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4819</TotalTime>
  <Words>1091</Words>
  <Application>Microsoft Office PowerPoint</Application>
  <PresentationFormat>Widescreen</PresentationFormat>
  <Paragraphs>371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     AUDIÊNCIA PÚBLICA  </vt:lpstr>
      <vt:lpstr>AUDIÊNCIA PÚBLICA</vt:lpstr>
      <vt:lpstr>Apresentação do PowerPoint</vt:lpstr>
      <vt:lpstr>ANÁLISE DAS RECEITAS</vt:lpstr>
      <vt:lpstr>COMPARATIVO 2023 x 2024</vt:lpstr>
      <vt:lpstr>COMPARATIVO 2023 x 2024</vt:lpstr>
      <vt:lpstr>ANÁLISE DAS DESPESAS</vt:lpstr>
      <vt:lpstr>Apresentação do PowerPoint</vt:lpstr>
      <vt:lpstr>Apresentação do PowerPoint</vt:lpstr>
      <vt:lpstr>RESULTADO PRIMÁRIO</vt:lpstr>
      <vt:lpstr>RESULTADO NOMINAL</vt:lpstr>
      <vt:lpstr>DESPESA COM PESSOAL </vt:lpstr>
      <vt:lpstr>GASTOS COM SAÚDE E EDUCAÇÃO</vt:lpstr>
      <vt:lpstr>FUNDEB</vt:lpstr>
      <vt:lpstr>Apresentação do PowerPoint</vt:lpstr>
      <vt:lpstr>Apresentação do PowerPoint</vt:lpstr>
      <vt:lpstr>Apresentação do PowerPoint</vt:lpstr>
      <vt:lpstr>Apresentação do PowerPoint</vt:lpstr>
      <vt:lpstr>CONSIDERAÇÕES FINAIS</vt:lpstr>
      <vt:lpstr>AGRADECEMOS A ATENÇÃO!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</dc:creator>
  <cp:lastModifiedBy>User</cp:lastModifiedBy>
  <cp:revision>203</cp:revision>
  <cp:lastPrinted>2023-09-25T18:53:45Z</cp:lastPrinted>
  <dcterms:created xsi:type="dcterms:W3CDTF">2022-05-28T21:18:40Z</dcterms:created>
  <dcterms:modified xsi:type="dcterms:W3CDTF">2025-03-25T20:57:11Z</dcterms:modified>
</cp:coreProperties>
</file>