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4" r:id="rId16"/>
    <p:sldId id="275" r:id="rId17"/>
    <p:sldId id="277" r:id="rId18"/>
    <p:sldId id="276" r:id="rId19"/>
    <p:sldId id="279" r:id="rId20"/>
    <p:sldId id="278" r:id="rId21"/>
    <p:sldId id="281" r:id="rId22"/>
    <p:sldId id="280" r:id="rId23"/>
    <p:sldId id="282" r:id="rId24"/>
    <p:sldId id="283" r:id="rId25"/>
    <p:sldId id="273" r:id="rId2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349B-6110-4DBF-8929-15DE57F563E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51F77-F85D-4313-9344-BF1E44E33C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679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588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37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038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161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752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826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396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68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67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34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89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25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85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55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69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0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6B5B9-60B7-4F27-9F75-EFF1C8BE86DD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53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60551" y="1604001"/>
            <a:ext cx="7766936" cy="1646302"/>
          </a:xfrm>
        </p:spPr>
        <p:txBody>
          <a:bodyPr/>
          <a:lstStyle/>
          <a:p>
            <a:pPr algn="ctr"/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AUDIÊNCIA PÚBLICA </a:t>
            </a: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1788" y="83485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MUNICÍPIO DE PASSO DE TORRES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160551" y="2875744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DAS METAS FISCAIS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925372" y="5593676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2º QUADRIMESTRE DE 2024.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263" y="525295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500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658223" y="13254"/>
            <a:ext cx="7262949" cy="1143766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DESPESA COM PESSOAL</a:t>
            </a:r>
            <a:b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3310" y="1057792"/>
            <a:ext cx="101153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Aplicação dos percentuais definidos pela LRF, sobre a RCL ajustada.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239085"/>
              </p:ext>
            </p:extLst>
          </p:nvPr>
        </p:nvGraphicFramePr>
        <p:xfrm>
          <a:off x="714876" y="1824550"/>
          <a:ext cx="9523828" cy="1899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1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2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87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CORRENTE LÍQUIDA AJUSTADA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 LÍQUIDA COM PESSOAL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PERCENTUAL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73.617.892,86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EXECUTIVO: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29.375.262,54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39,90%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5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LEGISLATIVO: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1.287.694,55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4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30.662.957,09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41,65%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57203"/>
              </p:ext>
            </p:extLst>
          </p:nvPr>
        </p:nvGraphicFramePr>
        <p:xfrm>
          <a:off x="1072981" y="4261188"/>
          <a:ext cx="8979877" cy="1744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6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8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42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42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ENTE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ALERTA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PRUDENCIAL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MÁXIMO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42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EXECUTIVO: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42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LEGISLATIVO: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9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57,00%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Retângulo de cantos arredondados 10"/>
          <p:cNvSpPr/>
          <p:nvPr/>
        </p:nvSpPr>
        <p:spPr>
          <a:xfrm>
            <a:off x="8107137" y="1824550"/>
            <a:ext cx="2236587" cy="194066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11"/>
          <p:cNvSpPr/>
          <p:nvPr/>
        </p:nvSpPr>
        <p:spPr>
          <a:xfrm>
            <a:off x="8107137" y="4536556"/>
            <a:ext cx="2028013" cy="161705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9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68889"/>
              </p:ext>
            </p:extLst>
          </p:nvPr>
        </p:nvGraphicFramePr>
        <p:xfrm>
          <a:off x="849988" y="3532580"/>
          <a:ext cx="9345843" cy="1659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1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3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6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0407">
                  <a:extLst>
                    <a:ext uri="{9D8B030D-6E8A-4147-A177-3AD203B41FA5}">
                      <a16:colId xmlns:a16="http://schemas.microsoft.com/office/drawing/2014/main" val="3319331304"/>
                    </a:ext>
                  </a:extLst>
                </a:gridCol>
              </a:tblGrid>
              <a:tr h="55082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DE IMPOSTOS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DEPESAS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EMPENHADO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LIQUIDADO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EMP.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LIQ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34.621.469,02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ASPS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5.524.677,31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4.464.221,46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15,62%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820"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35.378.499,19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9.734.116,60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9.274.046,95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27,51%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094942" y="103031"/>
            <a:ext cx="8061937" cy="650814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GASTOS COM SAÚDE E EDUCAÇÃO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18186" y="1204601"/>
            <a:ext cx="9994006" cy="3174216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25% com Educação e 15% com Saúde, estabelecidos pelo art. 212 da Constituição Federal e art. 7 da LC 141/2012, respectivamente.)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Aplicados sobre as receitas de impostos e transferências, tais como: ISS, IPTU, ITBI, IRRF, IPVA, ICMS, FPM, IPI-Exportação e ITR.</a:t>
            </a:r>
          </a:p>
          <a:p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49988" y="3480668"/>
            <a:ext cx="1908998" cy="1691926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957756" y="3464048"/>
            <a:ext cx="1329244" cy="178001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3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236372" y="0"/>
            <a:ext cx="7548233" cy="856876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FUNDEB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18425" y="1294754"/>
            <a:ext cx="9877858" cy="1096899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Sobre as receitas de transferências de IPVA, ICMS, FPM, IPI-Exportação e ITR, a União e o Estado, automaticamente, retêm dos municípios 20% que será destinado ao fundo do FUNDEB;</a:t>
            </a:r>
          </a:p>
          <a:p>
            <a:pPr algn="l"/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Após uma metodologia de cálculo utilizada com base no número de alunos, o Estado, administrador deste fundo, repassa aos municípios a sua parcela correspondente;</a:t>
            </a:r>
          </a:p>
          <a:p>
            <a:pPr algn="l"/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 14.113/2020 afirma que, anualmente, 70% deste recurso devem ser aplicadas na remuneração de profissionais da educação básica.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389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107822" y="31761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DO FUNDEB</a:t>
            </a:r>
          </a:p>
        </p:txBody>
      </p:sp>
      <p:sp>
        <p:nvSpPr>
          <p:cNvPr id="8" name="Elipse 7"/>
          <p:cNvSpPr/>
          <p:nvPr/>
        </p:nvSpPr>
        <p:spPr>
          <a:xfrm>
            <a:off x="7744808" y="2400922"/>
            <a:ext cx="2093832" cy="58390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7482877" y="4827911"/>
            <a:ext cx="2885012" cy="75696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464160"/>
              </p:ext>
            </p:extLst>
          </p:nvPr>
        </p:nvGraphicFramePr>
        <p:xfrm>
          <a:off x="689316" y="1097586"/>
          <a:ext cx="9507910" cy="1767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2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48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AVALIAÇÃO FUNDEB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 RETIDO AO FUNDEB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4.688.232,98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00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 RECEBIDO DO FUNDEB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13.257.406,35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57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GANHO DO MUNICÍPIO COM FUNDEB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8.569.173,37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305606"/>
              </p:ext>
            </p:extLst>
          </p:nvPr>
        </p:nvGraphicFramePr>
        <p:xfrm>
          <a:off x="673396" y="3435595"/>
          <a:ext cx="9636371" cy="246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3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4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GASTO COM FUNDEB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4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 RECEBIDO DO FUNDEB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13.257.406,35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4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</a:t>
                      </a:r>
                      <a:r>
                        <a:rPr lang="pt-BR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RECEBIDO DE VAAT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581.612,78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8300666"/>
                  </a:ext>
                </a:extLst>
              </a:tr>
              <a:tr h="3514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REMUN. APLICAÇÃO FINANCEIRAS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174.339,73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APLICAÇÃO MÍNIMA</a:t>
                      </a:r>
                      <a:r>
                        <a:rPr lang="pt-BR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DOS 70%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9.809.351,20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4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GASTO COM O FUNDEB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10.251.062,44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4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PERCENTUAL GASTO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4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036749" y="128788"/>
            <a:ext cx="7857327" cy="818239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746975" y="1596980"/>
            <a:ext cx="9727061" cy="3980859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execuções das receita e despesas estão em conformidade com o previsto e fixado para o ano;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limites constitucionais estabelecidos pela LRF com Pessoal, Saúde e educação estão sendo atingidos.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índices atingidos são preliminares e parciais, devendo o cumprimento do limite anual ser o resultado do último quadrimestre do ano</a:t>
            </a:r>
            <a:r>
              <a:rPr lang="pt-BR" sz="2400" dirty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10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60551" y="1604001"/>
            <a:ext cx="7766936" cy="1646302"/>
          </a:xfrm>
        </p:spPr>
        <p:txBody>
          <a:bodyPr/>
          <a:lstStyle/>
          <a:p>
            <a:pPr algn="ctr"/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6287" y="184153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MUNICÍPIO DE PASSO DE TORRES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160551" y="2012927"/>
            <a:ext cx="7948173" cy="24747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DA PROPOSTA DA LOA PARA </a:t>
            </a:r>
            <a:r>
              <a:rPr lang="pt-BR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pt-B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263" y="525295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42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ORÇAMENTO GERAL 2025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59921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VALOR DO ORÇAMENTO: R$ 73.953.000,00</a:t>
            </a:r>
          </a:p>
          <a:p>
            <a:pPr marL="0" indent="0">
              <a:buNone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FISCAL: 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58.548.947,90 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SEGURIDADE SOCIAL: 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15.404.052,10 </a:t>
            </a:r>
          </a:p>
          <a:p>
            <a:endParaRPr lang="pt-P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VINCULADO: R$ 48.292.442,34</a:t>
            </a:r>
          </a:p>
          <a:p>
            <a:endParaRPr lang="pt-P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ORDINÁRIO: R$ 25.660.557,66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263" y="5252951"/>
            <a:ext cx="1905000" cy="1905000"/>
          </a:xfrm>
          <a:prstGeom prst="rect">
            <a:avLst/>
          </a:prstGeom>
        </p:spPr>
      </p:pic>
      <p:sp>
        <p:nvSpPr>
          <p:cNvPr id="5" name="Chave Direita 1"/>
          <p:cNvSpPr/>
          <p:nvPr/>
        </p:nvSpPr>
        <p:spPr>
          <a:xfrm>
            <a:off x="6113416" y="2797702"/>
            <a:ext cx="810682" cy="137777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have Direita 1"/>
          <p:cNvSpPr/>
          <p:nvPr/>
        </p:nvSpPr>
        <p:spPr>
          <a:xfrm>
            <a:off x="4975668" y="4562923"/>
            <a:ext cx="810682" cy="137777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5564473" y="4913254"/>
            <a:ext cx="22739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R$ 73.953.000,00</a:t>
            </a:r>
          </a:p>
          <a:p>
            <a:endParaRPr lang="pt-BR" i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6924098" y="3148034"/>
            <a:ext cx="22739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R$ 73.953.000,00</a:t>
            </a:r>
          </a:p>
          <a:p>
            <a:endParaRPr lang="pt-BR" i="1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494727" y="1780547"/>
            <a:ext cx="2253803" cy="74697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00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ORÇAMENTO DA PREFEITURA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501" y="5615189"/>
            <a:ext cx="1542762" cy="1542762"/>
          </a:xfrm>
          <a:prstGeom prst="rect">
            <a:avLst/>
          </a:prstGeom>
        </p:spPr>
      </p:pic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RECEITA: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71.183.227,96 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DESPESA: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57.518.454,59  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TRANSFERÊNCIA PARA SAÚDE: 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10.664.773,37</a:t>
            </a:r>
          </a:p>
          <a:p>
            <a:endParaRPr lang="pt-P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TRANSFERÊNCIA PARA CÂMARA: 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3.000.000,00 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722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RECEITAS DA PREFEITURA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501" y="5615189"/>
            <a:ext cx="1542762" cy="1542762"/>
          </a:xfrm>
          <a:prstGeom prst="rect">
            <a:avLst/>
          </a:prstGeom>
        </p:spPr>
      </p:pic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755186"/>
              </p:ext>
            </p:extLst>
          </p:nvPr>
        </p:nvGraphicFramePr>
        <p:xfrm>
          <a:off x="677334" y="1540449"/>
          <a:ext cx="9536929" cy="48861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0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4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39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CORRENTES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78.246.136,29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21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IMP., TAXAS E CONTR. DE MELHORIAS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15.419.134,40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9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CONTRIBUIÇÕES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896.987,96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9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PATRIMONIAL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945.127,35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9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AGROPECUÁRIA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1.429,10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9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DE SERVIÇOS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1.334,48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23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CORRENTES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60.257.627,07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73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OUTRAS RECEITAS CORRENTES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724.495,93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73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DEDUÇÕES PARA FORMAÇÃO DO FUNDEB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-7.149.722,39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2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DEDUÇÕES DE RESTITUIÇÕES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-8.123,04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9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DE CAPITAL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94.937,10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9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ALIENAÇÃO DE BENS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55.352,87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9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DE CAPITAL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39.584,23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69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71.183.227,96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16" marR="7016" marT="7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8323923" y="1892802"/>
            <a:ext cx="2252578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Elipse 8"/>
          <p:cNvSpPr/>
          <p:nvPr/>
        </p:nvSpPr>
        <p:spPr>
          <a:xfrm>
            <a:off x="8323923" y="3504708"/>
            <a:ext cx="2252578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323923" y="6018134"/>
            <a:ext cx="2252578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6218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9002" y="56961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DESPESA DA PREFEITURA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501" y="5615189"/>
            <a:ext cx="1542762" cy="1542762"/>
          </a:xfrm>
          <a:prstGeom prst="rect">
            <a:avLst/>
          </a:prstGeom>
        </p:spPr>
      </p:pic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670381"/>
              </p:ext>
            </p:extLst>
          </p:nvPr>
        </p:nvGraphicFramePr>
        <p:xfrm>
          <a:off x="961197" y="1890416"/>
          <a:ext cx="9148717" cy="4496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8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5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44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 CORRENTES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54.804.652,73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3.1.00.00.00.00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Pessoal e Encargos Sociais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27.388.790,28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3.2.00.00.00.00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Juros e Encargos da Dívida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1.200.000,00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3.3.00.00.00.00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Outras Despesas Correntes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26.215.862,45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 DE CAPITAL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2.663.801,86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4.4.00.00.00.00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Investimentos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2.463.801,86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4.6.00.00.00.00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Amortização da dívida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200.000,00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9.9.99.99.00.00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RESERVA DE CONTINGENCIA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SOMA: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57.518.454,59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585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FINANCEIRAS P/ FUNDO M. SAÚDE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10.664.773,37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585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FINANCEIRAS P/ CÂMARA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3.000.000,00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44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71.183.227,96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11" marR="7911" marT="79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703092" y="1394663"/>
            <a:ext cx="5324906" cy="49575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Categoria Econômica</a:t>
            </a:r>
          </a:p>
        </p:txBody>
      </p:sp>
      <p:sp>
        <p:nvSpPr>
          <p:cNvPr id="8" name="Elipse 7"/>
          <p:cNvSpPr/>
          <p:nvPr/>
        </p:nvSpPr>
        <p:spPr>
          <a:xfrm>
            <a:off x="8090630" y="1885771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Elipse 8"/>
          <p:cNvSpPr/>
          <p:nvPr/>
        </p:nvSpPr>
        <p:spPr>
          <a:xfrm>
            <a:off x="8103881" y="3116369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103881" y="5989982"/>
            <a:ext cx="2277389" cy="396587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7177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262130" y="218940"/>
            <a:ext cx="7612628" cy="1165968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AUDIÊNCIA PÚBLICA</a:t>
            </a:r>
          </a:p>
        </p:txBody>
      </p:sp>
      <p:sp>
        <p:nvSpPr>
          <p:cNvPr id="8" name="Subtítulo 5"/>
          <p:cNvSpPr txBox="1">
            <a:spLocks/>
          </p:cNvSpPr>
          <p:nvPr/>
        </p:nvSpPr>
        <p:spPr>
          <a:xfrm>
            <a:off x="899614" y="2162169"/>
            <a:ext cx="9017118" cy="16499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Atende o dispositivo do § 4, do art. 9 da Lei Complementar 101/2000 (LRF), onde diz que:</a:t>
            </a:r>
            <a:br>
              <a:rPr lang="pt-B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o final dos meses de maio, setembro e fevereiro, o Poder Executivo demonstrará e avaliará o cumprimento das metas fiscais de cada quadrimestre, em audiência pública.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263" y="525295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51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DESPESA DA PREFEITURA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501" y="5615189"/>
            <a:ext cx="1542762" cy="1542762"/>
          </a:xfrm>
          <a:prstGeom prst="rect">
            <a:avLst/>
          </a:prstGeom>
        </p:spPr>
      </p:pic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442531"/>
              </p:ext>
            </p:extLst>
          </p:nvPr>
        </p:nvGraphicFramePr>
        <p:xfrm>
          <a:off x="677334" y="1768744"/>
          <a:ext cx="9594758" cy="4617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4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1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GABINETE DO PREFEITO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695.000,00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DE ADM. E FINANÇAS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4.781.039,15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DE EDUCAÇÃO E CULTURA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30.370.205,97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DE ESPORTES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641.000,00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DE TURISMO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725.000,00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DE DESENV. HUMANO E SOCIAL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1.967.878,35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DE AGRICULTURA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640.000,00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DA PESCA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220.000,00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DO MEIO AMBIENTE E DESENV. ECONÔMICO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990.000,00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DE TRANSPORTES E OBRAS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12.737.392,78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088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ENCARGOS GERAIS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3.698.310,00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9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FUNDO MUN. DOS DIREITOS DA CRIANÇA E ADOLESCENTE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2.628,34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RESERVA DE CONTINGÊNCIA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64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57.518.454,59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475956" y="1272991"/>
            <a:ext cx="5324906" cy="49575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Órgão</a:t>
            </a:r>
          </a:p>
        </p:txBody>
      </p:sp>
      <p:sp>
        <p:nvSpPr>
          <p:cNvPr id="9" name="Elipse 8"/>
          <p:cNvSpPr/>
          <p:nvPr/>
        </p:nvSpPr>
        <p:spPr>
          <a:xfrm>
            <a:off x="8299112" y="2332383"/>
            <a:ext cx="2277389" cy="286820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299112" y="4522145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8299111" y="2013077"/>
            <a:ext cx="2277389" cy="31930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8299111" y="6067264"/>
            <a:ext cx="2277389" cy="31930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742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ORÇAMENTO DO FMS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501" y="5615189"/>
            <a:ext cx="1542762" cy="1542762"/>
          </a:xfrm>
          <a:prstGeom prst="rect">
            <a:avLst/>
          </a:prstGeom>
        </p:spPr>
      </p:pic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RECEITA: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2.769.772,04</a:t>
            </a:r>
          </a:p>
          <a:p>
            <a:pPr marL="0" indent="0">
              <a:buNone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DESPESA: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13.434.545,41 </a:t>
            </a:r>
          </a:p>
          <a:p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TRANSFERÊNCIA RECEBIDA: R$ 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10.664.773,37</a:t>
            </a:r>
          </a:p>
          <a:p>
            <a:endParaRPr lang="pt-P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688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RECEITAS DA FMS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501" y="5615189"/>
            <a:ext cx="1542762" cy="1542762"/>
          </a:xfrm>
          <a:prstGeom prst="rect">
            <a:avLst/>
          </a:prstGeom>
        </p:spPr>
      </p:pic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565467"/>
              </p:ext>
            </p:extLst>
          </p:nvPr>
        </p:nvGraphicFramePr>
        <p:xfrm>
          <a:off x="785612" y="1737217"/>
          <a:ext cx="9491729" cy="4148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7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6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CORRENTES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2.748.022,02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6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PATRIMONIAL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91.011,41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35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CORRENTES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2.657.010,61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6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DE CAPITAL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21.750,02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6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ALIENAÇÃO DE BENS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21.750,02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6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SOMA: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2.769.772,04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735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FINANCEIRAS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u="none" strike="noStrike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10.664.773,37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62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13.434.545,41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8243585" y="1737217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Elipse 8"/>
          <p:cNvSpPr/>
          <p:nvPr/>
        </p:nvSpPr>
        <p:spPr>
          <a:xfrm>
            <a:off x="8243584" y="5472567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299112" y="3436750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39221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9002" y="56961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DESPESA DA FMS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501" y="5615189"/>
            <a:ext cx="1542762" cy="1542762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612940" y="1642539"/>
            <a:ext cx="5324906" cy="49575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Categoria Econômica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093738"/>
              </p:ext>
            </p:extLst>
          </p:nvPr>
        </p:nvGraphicFramePr>
        <p:xfrm>
          <a:off x="940158" y="2073500"/>
          <a:ext cx="9430281" cy="36717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06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1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864">
                <a:tc>
                  <a:txBody>
                    <a:bodyPr/>
                    <a:lstStyle/>
                    <a:p>
                      <a:pPr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</a:t>
                      </a:r>
                      <a:r>
                        <a:rPr lang="pt-PT" sz="18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CORRENTES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13.125.622,51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64">
                <a:tc>
                  <a:txBody>
                    <a:bodyPr/>
                    <a:lstStyle/>
                    <a:p>
                      <a:pPr marL="43815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815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3.1.00.00.00.00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Pessoal</a:t>
                      </a:r>
                      <a:r>
                        <a:rPr lang="pt-PT" sz="18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pt-PT" sz="18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Encargos</a:t>
                      </a:r>
                      <a:r>
                        <a:rPr lang="pt-PT" sz="18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Sociais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b="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5.361.147,95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535">
                <a:tc>
                  <a:txBody>
                    <a:bodyPr/>
                    <a:lstStyle/>
                    <a:p>
                      <a:pPr marL="43815" marR="179070">
                        <a:lnSpc>
                          <a:spcPts val="127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815" marR="179070">
                        <a:lnSpc>
                          <a:spcPts val="127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3.3.00.00.00.00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179070">
                        <a:lnSpc>
                          <a:spcPts val="127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pt-PT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0" marR="179070">
                        <a:lnSpc>
                          <a:spcPts val="127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Outras</a:t>
                      </a:r>
                      <a:r>
                        <a:rPr lang="pt-PT" sz="18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</a:t>
                      </a:r>
                      <a:r>
                        <a:rPr lang="pt-PT" sz="180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Correntes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7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pt-PT" sz="1800" b="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27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pt-PT" sz="18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7.764.474,56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871">
                <a:tc>
                  <a:txBody>
                    <a:bodyPr/>
                    <a:lstStyle/>
                    <a:p>
                      <a:pPr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</a:t>
                      </a:r>
                      <a:r>
                        <a:rPr lang="pt-PT" sz="1800" b="1" spc="-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pt-PT" sz="1800" b="1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b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308.922,90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64">
                <a:tc>
                  <a:txBody>
                    <a:bodyPr/>
                    <a:lstStyle/>
                    <a:p>
                      <a:pPr marL="43815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815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4.4.00.00.00.00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Investimentos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b="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308.922,90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64">
                <a:tc>
                  <a:txBody>
                    <a:bodyPr/>
                    <a:lstStyle/>
                    <a:p>
                      <a:pPr marL="43815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815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9.9.99.99.00.00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0"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Reserva</a:t>
                      </a:r>
                      <a:r>
                        <a:rPr lang="pt-PT" sz="18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pt-PT" sz="18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Contingência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b="0" spc="-2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864">
                <a:tc>
                  <a:txBody>
                    <a:bodyPr/>
                    <a:lstStyle/>
                    <a:p>
                      <a:pPr marR="17907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79070"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pt-PT" sz="1800" spc="-1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pt-PT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13.434.545,41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M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8299112" y="2073500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Elipse 8"/>
          <p:cNvSpPr/>
          <p:nvPr/>
        </p:nvSpPr>
        <p:spPr>
          <a:xfrm>
            <a:off x="8299766" y="3702825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299112" y="5210719"/>
            <a:ext cx="2277389" cy="41307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90844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9002" y="56961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ÍNDICES CONSTITUCIONAIS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501" y="5615189"/>
            <a:ext cx="1542762" cy="1542762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734095" y="1642539"/>
            <a:ext cx="8512935" cy="49575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PREVISTOS POR DOTAÇÃO ORÇAMENTÁRIA- CONSOLIDADO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9002" y="2505797"/>
            <a:ext cx="8596668" cy="3880773"/>
          </a:xfrm>
        </p:spPr>
        <p:txBody>
          <a:bodyPr>
            <a:normAutofit/>
          </a:bodyPr>
          <a:lstStyle/>
          <a:p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RECEITA CORRENTE LÍQUIDA: R$ 73.042.492,53</a:t>
            </a:r>
          </a:p>
          <a:p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GASTOS COM PESSOAL: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R$ 34.549.805,07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- 47,30%</a:t>
            </a:r>
          </a:p>
          <a:p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ASPS 15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: R$ 10.675.000,00 - 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21,65%</a:t>
            </a:r>
          </a:p>
          <a:p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 25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%: R$ 12.714.286,34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- 27,53%</a:t>
            </a:r>
          </a:p>
        </p:txBody>
      </p:sp>
    </p:spTree>
    <p:extLst>
      <p:ext uri="{BB962C8B-B14F-4D97-AF65-F5344CB8AC3E}">
        <p14:creationId xmlns:p14="http://schemas.microsoft.com/office/powerpoint/2010/main" val="286377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036749" y="128788"/>
            <a:ext cx="7857327" cy="818239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AGRADECEMOS A ATENÇÃO!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18186" y="1416676"/>
            <a:ext cx="8667483" cy="5441323"/>
          </a:xfrm>
        </p:spPr>
        <p:txBody>
          <a:bodyPr>
            <a:normAutofit/>
          </a:bodyPr>
          <a:lstStyle/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INFORMAÇÕES:</a:t>
            </a:r>
          </a:p>
          <a:p>
            <a:pPr algn="l"/>
            <a:endParaRPr lang="pt-B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SECRETARIA MUNICIPAL DE ADMINISTRAÇÃO E FINANÇAS</a:t>
            </a:r>
          </a:p>
          <a:p>
            <a:pPr algn="l"/>
            <a:endParaRPr lang="pt-B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(51) 3548-0035</a:t>
            </a:r>
          </a:p>
          <a:p>
            <a:pPr algn="ctr"/>
            <a:r>
              <a:rPr lang="pt-BR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administracao@prefeitura-passo.sc.gov.br</a:t>
            </a:r>
          </a:p>
          <a:p>
            <a:pPr algn="ctr"/>
            <a:endParaRPr lang="pt-B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Passo de Torres, 30 de Setembro de 2024.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4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84866"/>
              </p:ext>
            </p:extLst>
          </p:nvPr>
        </p:nvGraphicFramePr>
        <p:xfrm>
          <a:off x="401210" y="620062"/>
          <a:ext cx="9690426" cy="5589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4040">
                  <a:extLst>
                    <a:ext uri="{9D8B030D-6E8A-4147-A177-3AD203B41FA5}">
                      <a16:colId xmlns:a16="http://schemas.microsoft.com/office/drawing/2014/main" val="2896802681"/>
                    </a:ext>
                  </a:extLst>
                </a:gridCol>
                <a:gridCol w="2935652">
                  <a:extLst>
                    <a:ext uri="{9D8B030D-6E8A-4147-A177-3AD203B41FA5}">
                      <a16:colId xmlns:a16="http://schemas.microsoft.com/office/drawing/2014/main" val="791910634"/>
                    </a:ext>
                  </a:extLst>
                </a:gridCol>
                <a:gridCol w="3030734">
                  <a:extLst>
                    <a:ext uri="{9D8B030D-6E8A-4147-A177-3AD203B41FA5}">
                      <a16:colId xmlns:a16="http://schemas.microsoft.com/office/drawing/2014/main" val="3477556513"/>
                    </a:ext>
                  </a:extLst>
                </a:gridCol>
              </a:tblGrid>
              <a:tr h="490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PREVISÃO INICIAL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ARRECADADA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26322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RECEITA CORRENTE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69.150.000,00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53.712.687,89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155007"/>
                  </a:ext>
                </a:extLst>
              </a:tr>
              <a:tr h="38336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Impostos, Taxas e Contr.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14.824.000,00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12.265.819,16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728661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 Contribuições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619.127,10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3908"/>
                  </a:ext>
                </a:extLst>
              </a:tr>
              <a:tr h="31588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 Patrimonial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1.139.393,12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113031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 Agropecuária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533878"/>
                  </a:ext>
                </a:extLst>
              </a:tr>
              <a:tr h="31588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 Industrial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912765"/>
                  </a:ext>
                </a:extLst>
              </a:tr>
              <a:tr h="3075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 Serviços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3.608,00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4835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 Transferências Correntes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53.057.000,00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39.556.101,27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315446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 Outras Receitas Correntes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128.638,77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078355"/>
                  </a:ext>
                </a:extLst>
              </a:tr>
              <a:tr h="43226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 RECEITA DE CAPITAL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10.115.000,00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8.316.661,94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81825"/>
                  </a:ext>
                </a:extLst>
              </a:tr>
              <a:tr h="39901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 Operação de Crédito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5.500.000,00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4.004.444,86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095343"/>
                  </a:ext>
                </a:extLst>
              </a:tr>
              <a:tr h="35744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 Alienação de Ativos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142.850,00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352210"/>
                  </a:ext>
                </a:extLst>
              </a:tr>
              <a:tr h="2992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 </a:t>
                      </a:r>
                      <a:r>
                        <a:rPr lang="pt-BR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</a:t>
                      </a:r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De Capital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4.515.000,00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4.169.367,08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313283"/>
                  </a:ext>
                </a:extLst>
              </a:tr>
              <a:tr h="37605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RECEITA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79.265.000,00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62.029.349,83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781557"/>
                  </a:ext>
                </a:extLst>
              </a:tr>
            </a:tbl>
          </a:graphicData>
        </a:graphic>
      </p:graphicFrame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489059" y="0"/>
            <a:ext cx="7766936" cy="1096899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RECEITAS</a:t>
            </a:r>
          </a:p>
        </p:txBody>
      </p:sp>
      <p:sp>
        <p:nvSpPr>
          <p:cNvPr id="23" name="Elipse 22"/>
          <p:cNvSpPr/>
          <p:nvPr/>
        </p:nvSpPr>
        <p:spPr>
          <a:xfrm>
            <a:off x="4416437" y="5858081"/>
            <a:ext cx="2293132" cy="37540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7890408" y="3581295"/>
            <a:ext cx="1699585" cy="42052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7825187" y="5803758"/>
            <a:ext cx="1687902" cy="44374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7792598" y="3357914"/>
            <a:ext cx="295421" cy="239151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 de cantos arredondados 27"/>
          <p:cNvSpPr/>
          <p:nvPr/>
        </p:nvSpPr>
        <p:spPr>
          <a:xfrm>
            <a:off x="10403770" y="3584614"/>
            <a:ext cx="984665" cy="457581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9779501" y="3581295"/>
            <a:ext cx="22739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63,76%</a:t>
            </a:r>
          </a:p>
          <a:p>
            <a:endParaRPr lang="pt-BR" i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8925834" y="6301546"/>
            <a:ext cx="93181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78,25%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0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7" grpId="0" animBg="1"/>
      <p:bldP spid="28" grpId="0" animBg="1"/>
      <p:bldP spid="29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524997" y="-233082"/>
            <a:ext cx="7766936" cy="913190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RECEITAS</a:t>
            </a:r>
          </a:p>
        </p:txBody>
      </p:sp>
      <p:sp>
        <p:nvSpPr>
          <p:cNvPr id="10" name="Elipse 9"/>
          <p:cNvSpPr/>
          <p:nvPr/>
        </p:nvSpPr>
        <p:spPr>
          <a:xfrm>
            <a:off x="7695387" y="1966320"/>
            <a:ext cx="1282365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831584" y="4364554"/>
            <a:ext cx="1282365" cy="466163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936183"/>
              </p:ext>
            </p:extLst>
          </p:nvPr>
        </p:nvGraphicFramePr>
        <p:xfrm>
          <a:off x="350305" y="1236473"/>
          <a:ext cx="9890974" cy="2199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9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3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CORRENTES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VALORES EM REAIS $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(S/Rec.TT)</a:t>
                      </a:r>
                      <a:endParaRPr lang="pt-BR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FUNDEB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R$                   13.257.406,35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21,37%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FPM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10.651.174,82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17,17%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ICMS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5.958.100,01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9,60%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643742"/>
              </p:ext>
            </p:extLst>
          </p:nvPr>
        </p:nvGraphicFramePr>
        <p:xfrm>
          <a:off x="321972" y="3805328"/>
          <a:ext cx="9919307" cy="1961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7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9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ARRECADAÇÕES PRÓPRIAS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VALORES EM REAIS $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(S/Rec.TT)</a:t>
                      </a:r>
                      <a:endParaRPr lang="pt-BR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IPTU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5.290.710,89                   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8,53%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ITBI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2.132.318,31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3,43 %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1.699.770,49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2,74%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56574" y="40912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" name="Chave Direita 1"/>
          <p:cNvSpPr/>
          <p:nvPr/>
        </p:nvSpPr>
        <p:spPr>
          <a:xfrm>
            <a:off x="8977752" y="1966320"/>
            <a:ext cx="810682" cy="137777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10241279" y="2503950"/>
            <a:ext cx="93181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48,14%</a:t>
            </a:r>
          </a:p>
        </p:txBody>
      </p:sp>
      <p:sp>
        <p:nvSpPr>
          <p:cNvPr id="13" name="Chave Direita 12"/>
          <p:cNvSpPr/>
          <p:nvPr/>
        </p:nvSpPr>
        <p:spPr>
          <a:xfrm>
            <a:off x="9334941" y="4319857"/>
            <a:ext cx="810682" cy="137777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10241279" y="4569044"/>
            <a:ext cx="93181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14,70%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77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" grpId="0" animBg="1"/>
      <p:bldP spid="3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603244" y="0"/>
            <a:ext cx="7670759" cy="769754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DESPESAS</a:t>
            </a:r>
          </a:p>
        </p:txBody>
      </p:sp>
      <p:sp>
        <p:nvSpPr>
          <p:cNvPr id="12" name="Elipse 11"/>
          <p:cNvSpPr/>
          <p:nvPr/>
        </p:nvSpPr>
        <p:spPr>
          <a:xfrm>
            <a:off x="3491900" y="5317769"/>
            <a:ext cx="2115671" cy="45089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6064662" y="5339415"/>
            <a:ext cx="2312895" cy="45089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8653866" y="5265495"/>
            <a:ext cx="2024098" cy="45089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8653866" y="3884049"/>
            <a:ext cx="2024098" cy="45089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350420"/>
              </p:ext>
            </p:extLst>
          </p:nvPr>
        </p:nvGraphicFramePr>
        <p:xfrm>
          <a:off x="363335" y="1061840"/>
          <a:ext cx="10150575" cy="4580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3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9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DOTAÇÃO PREVISTA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DOTAÇÃO ATUALIZADA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ALTERAÇÕES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8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3 - CORRENTES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60.868.000,00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70.505.309,60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9.637.309,60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1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 Pessoal e Encargos Sociais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31.680.000,00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33.742.456,98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2.062.456,98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 Juros e encargos da Dívida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 Outras Despesas Correntes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29.138.000,00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36.397.852,62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7.259.852,62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9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4 - CAPITAL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18.347.000,00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39.959.973,34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21.612.973,34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9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 Investimento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17.947.000,00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39.559.973,34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21.612.973,34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 Amortização da Dívida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RESERVA CONTINGÊNCIA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0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DESPESAS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79.265.000,00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110.515.282,94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31.250.282,94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10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507067" y="141668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DESPESAS</a:t>
            </a:r>
          </a:p>
        </p:txBody>
      </p:sp>
      <p:sp>
        <p:nvSpPr>
          <p:cNvPr id="9" name="Elipse 8"/>
          <p:cNvSpPr/>
          <p:nvPr/>
        </p:nvSpPr>
        <p:spPr>
          <a:xfrm>
            <a:off x="7715348" y="3937211"/>
            <a:ext cx="2930468" cy="755858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13038"/>
              </p:ext>
            </p:extLst>
          </p:nvPr>
        </p:nvGraphicFramePr>
        <p:xfrm>
          <a:off x="412124" y="1519704"/>
          <a:ext cx="10084157" cy="2892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30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03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ALTERAÇÕES NAS DOTAÇÕES</a:t>
                      </a:r>
                      <a:endParaRPr lang="pt-BR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SUPERÁVIT FINANCEIRO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7.566.335,46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EXCESSO DE ARRECADAÇÃO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 23.683.947,48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DOTAÇÃO</a:t>
                      </a:r>
                      <a:r>
                        <a:rPr lang="pt-BR" sz="18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TRANSFERIDA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     2.741.095,54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296586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DOTAÇÃO</a:t>
                      </a:r>
                      <a:r>
                        <a:rPr lang="pt-BR" sz="18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TRANSFERIDA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     -2.741.095,54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30.250.282,94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1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53592"/>
              </p:ext>
            </p:extLst>
          </p:nvPr>
        </p:nvGraphicFramePr>
        <p:xfrm>
          <a:off x="295604" y="485446"/>
          <a:ext cx="10059155" cy="4993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7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27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DOTAÇÃO ATUALIZADA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EMPENHADAS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LIQUIDADAS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7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3 - CORRENTES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70.505.309,60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44.046.736,84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38.060.624,91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37.009.468,23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7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 Pessoal e Encargos Sociais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33.742.456,98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19.851.756,76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19.732.299,63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19.552.835,78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5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 Juros e encargos da Dívida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150.247,38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150.247,38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75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 Outras Despesas Correntes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36.397.852,62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23.829.980,18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18.178.077,90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17.306.385,07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4 - CAPITAL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39.959.973,34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25.510.150,34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8.886.417,35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8.324.318,70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44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 Investimento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39.559.973,34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25.305.150,34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8.748.943,71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8.186.845,06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7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 Amortização da Dívida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137.473,64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137.473,64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29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RESERVA CONTINGÊNCIA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DESPESAS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110.515.282,94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69.556.887,28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46.947.042,26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45.333.786,93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Retângulo 10"/>
          <p:cNvSpPr/>
          <p:nvPr/>
        </p:nvSpPr>
        <p:spPr>
          <a:xfrm>
            <a:off x="3309870" y="5036112"/>
            <a:ext cx="7044889" cy="43746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7203843" y="1680881"/>
            <a:ext cx="1739204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203844" y="3052719"/>
            <a:ext cx="1739204" cy="433974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7291182" y="3873466"/>
            <a:ext cx="1521854" cy="389100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355385"/>
              </p:ext>
            </p:extLst>
          </p:nvPr>
        </p:nvGraphicFramePr>
        <p:xfrm>
          <a:off x="330113" y="751817"/>
          <a:ext cx="10128032" cy="5069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6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1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6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AJUSTES PARA RESULTADO PRIMÁRIO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DA RECEITA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62.029.349,83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1.3.2 Receitas Financeiras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- 1.139.393,12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2.1 Operação de Crédito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- 4.004.444,86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PRIMÁRIA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56.885.511,85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DAS DESPESAS PAGAS 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45.333.786,93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(+) Restos a Pagar Processados Pagos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1.249.764,33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3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(+) Restos a Pagar Não Processados Pagos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1.420.233,27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Amortização da Dívida Paga 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- 137.473,64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(-) Juros e Encargos de Dívida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-150.247,38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 PRIMÁRIA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47.716.063,51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RESULTADO PRIMÁRIO( Rp-Dp)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9.169.448,34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332412" y="0"/>
            <a:ext cx="7850151" cy="654492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 PRIMÁRIO</a:t>
            </a:r>
          </a:p>
        </p:txBody>
      </p:sp>
      <p:sp>
        <p:nvSpPr>
          <p:cNvPr id="8" name="Elipse 7"/>
          <p:cNvSpPr/>
          <p:nvPr/>
        </p:nvSpPr>
        <p:spPr>
          <a:xfrm>
            <a:off x="7276757" y="1261115"/>
            <a:ext cx="2113457" cy="38738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276757" y="2933219"/>
            <a:ext cx="2113457" cy="38882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276757" y="2390530"/>
            <a:ext cx="2113456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7271799" y="5002697"/>
            <a:ext cx="2113457" cy="363723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7276757" y="5463745"/>
            <a:ext cx="2108499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330113" y="5391158"/>
            <a:ext cx="3507637" cy="643747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6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6"/>
          <p:cNvSpPr>
            <a:spLocks noGrp="1"/>
          </p:cNvSpPr>
          <p:nvPr>
            <p:ph type="ctrTitle"/>
          </p:nvPr>
        </p:nvSpPr>
        <p:spPr>
          <a:xfrm>
            <a:off x="1332412" y="0"/>
            <a:ext cx="7850151" cy="654492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 NOMINAL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72819"/>
              </p:ext>
            </p:extLst>
          </p:nvPr>
        </p:nvGraphicFramePr>
        <p:xfrm>
          <a:off x="309488" y="1153555"/>
          <a:ext cx="10396026" cy="3633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6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3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AJUSTES PARA RESULTADO NOMINAL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RESULTADO PRIMÁRIO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9.169.448,34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(+) Juros, Encargos e Variações Ativas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1.139.393,12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Juros, Encargos e Variações Passivas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-315.000,00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4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RESULTADO NOMINAL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9.993.841,46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Elipse 10"/>
          <p:cNvSpPr/>
          <p:nvPr/>
        </p:nvSpPr>
        <p:spPr>
          <a:xfrm>
            <a:off x="7088645" y="4338918"/>
            <a:ext cx="2252578" cy="588497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7088645" y="1998129"/>
            <a:ext cx="2252578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49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4765</TotalTime>
  <Words>1411</Words>
  <Application>Microsoft Office PowerPoint</Application>
  <PresentationFormat>Widescreen</PresentationFormat>
  <Paragraphs>548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2" baseType="lpstr">
      <vt:lpstr>Arial</vt:lpstr>
      <vt:lpstr>Calibri</vt:lpstr>
      <vt:lpstr>Times New Roman</vt:lpstr>
      <vt:lpstr>Trebuchet MS</vt:lpstr>
      <vt:lpstr>Wingdings</vt:lpstr>
      <vt:lpstr>Wingdings 3</vt:lpstr>
      <vt:lpstr>Facetado</vt:lpstr>
      <vt:lpstr>     AUDIÊNCIA PÚBLICA  </vt:lpstr>
      <vt:lpstr>AUDIÊNCIA PÚBLICA</vt:lpstr>
      <vt:lpstr>Apresentação do PowerPoint</vt:lpstr>
      <vt:lpstr>ANÁLISE DAS RECEITAS</vt:lpstr>
      <vt:lpstr>ANÁLISE DAS DESPESAS</vt:lpstr>
      <vt:lpstr>Apresentação do PowerPoint</vt:lpstr>
      <vt:lpstr>Apresentação do PowerPoint</vt:lpstr>
      <vt:lpstr>RESULTADO PRIMÁRIO</vt:lpstr>
      <vt:lpstr>RESULTADO NOMINAL</vt:lpstr>
      <vt:lpstr>DESPESA COM PESSOAL </vt:lpstr>
      <vt:lpstr>GASTOS COM SAÚDE E EDUCAÇÃO</vt:lpstr>
      <vt:lpstr>FUNDEB</vt:lpstr>
      <vt:lpstr>Apresentação do PowerPoint</vt:lpstr>
      <vt:lpstr>CONSIDERAÇÕES FINAIS</vt:lpstr>
      <vt:lpstr>      </vt:lpstr>
      <vt:lpstr>ORÇAMENTO GERAL 2025</vt:lpstr>
      <vt:lpstr> ORÇAMENTO DA PREFEITURA </vt:lpstr>
      <vt:lpstr>  RECEITAS DA PREFEITURA </vt:lpstr>
      <vt:lpstr>  DESPESA DA PREFEITURA </vt:lpstr>
      <vt:lpstr>  DESPESA DA PREFEITURA </vt:lpstr>
      <vt:lpstr> ORÇAMENTO DO FMS</vt:lpstr>
      <vt:lpstr>  RECEITAS DA FMS </vt:lpstr>
      <vt:lpstr>  DESPESA DA FMS</vt:lpstr>
      <vt:lpstr>  ÍNDICES CONSTITUCIONAIS</vt:lpstr>
      <vt:lpstr>AGRADECEMOS 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</dc:creator>
  <cp:lastModifiedBy>User</cp:lastModifiedBy>
  <cp:revision>208</cp:revision>
  <cp:lastPrinted>2023-09-25T18:53:45Z</cp:lastPrinted>
  <dcterms:created xsi:type="dcterms:W3CDTF">2022-05-28T21:18:40Z</dcterms:created>
  <dcterms:modified xsi:type="dcterms:W3CDTF">2024-09-30T20:26:52Z</dcterms:modified>
</cp:coreProperties>
</file>